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74" r:id="rId4"/>
    <p:sldId id="281" r:id="rId5"/>
    <p:sldId id="275" r:id="rId6"/>
    <p:sldId id="282" r:id="rId7"/>
    <p:sldId id="278" r:id="rId8"/>
    <p:sldId id="276" r:id="rId9"/>
    <p:sldId id="279" r:id="rId10"/>
    <p:sldId id="280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4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84410" autoAdjust="0"/>
  </p:normalViewPr>
  <p:slideViewPr>
    <p:cSldViewPr snapToGrid="0">
      <p:cViewPr varScale="1">
        <p:scale>
          <a:sx n="98" d="100"/>
          <a:sy n="98" d="100"/>
        </p:scale>
        <p:origin x="1674" y="72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F028B-2054-4F68-97F8-5C86D94EAD95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8BE1-5D0F-4005-AE81-D395D83A6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0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페이지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45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6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8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개이므로 기본적으로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bipedal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안정적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 끊기거나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갑작스러운 전원 차단에도 로봇의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polygon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바깥으로 나갈 확률이 적음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8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27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6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91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8BE1-5D0F-4005-AE81-D395D83A6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6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C245-8FF6-4B52-8953-08959BC38014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11" name="직사각형 10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6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DC62-FBC3-48BC-B681-4B616537FA7F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1CD-609F-45B2-97FB-5D76484B1B1E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375431"/>
            <a:ext cx="9144000" cy="490451"/>
            <a:chOff x="0" y="6367548"/>
            <a:chExt cx="9144000" cy="490451"/>
          </a:xfrm>
        </p:grpSpPr>
        <p:sp>
          <p:nvSpPr>
            <p:cNvPr id="8" name="직사각형 7"/>
            <p:cNvSpPr/>
            <p:nvPr/>
          </p:nvSpPr>
          <p:spPr>
            <a:xfrm>
              <a:off x="0" y="6367548"/>
              <a:ext cx="9144000" cy="49045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3000">
                  <a:schemeClr val="bg1"/>
                </a:gs>
                <a:gs pos="49000">
                  <a:srgbClr val="004191"/>
                </a:gs>
                <a:gs pos="100000">
                  <a:srgbClr val="0041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Kaist_DME_e4_RGB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23"/>
            <a:stretch/>
          </p:blipFill>
          <p:spPr bwMode="auto">
            <a:xfrm>
              <a:off x="87890" y="6426238"/>
              <a:ext cx="1341899" cy="39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20202"/>
            <a:ext cx="7886700" cy="903501"/>
          </a:xfrm>
        </p:spPr>
        <p:txBody>
          <a:bodyPr>
            <a:normAutofit/>
          </a:bodyPr>
          <a:lstStyle>
            <a:lvl1pPr>
              <a:defRPr sz="3600" b="1">
                <a:latin typeface="Centaur" panose="02030504050205020304" pitchFamily="18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6205"/>
            <a:ext cx="7886700" cy="513075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8CAB-5D01-4918-8087-2582F5083138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717360"/>
            <a:ext cx="9144000" cy="74141"/>
          </a:xfrm>
          <a:prstGeom prst="rect">
            <a:avLst/>
          </a:prstGeom>
          <a:solidFill>
            <a:srgbClr val="00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543300" y="64414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14C87D-00A3-4276-9289-388384F6C6F3}" type="slidenum">
              <a:rPr lang="ko-KR" altLang="en-US" sz="1600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979077" y="6460619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Centaur" panose="020305040502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(CE554) Mechanical Design of Civil Robot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29F-77BA-4835-A611-5A7A4D4CCBD5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1641-A39C-4319-BD07-26C0A87897C4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5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78C4-3F7E-4001-ACBA-88164E5B9E40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80B5-90A4-402A-8F6D-5DBAC978A817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95B6-B4E7-43AF-922B-5039F3E1C8EB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5A7E-CD28-406F-8A69-412B85227D3D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5F4E-0F10-4950-9E7D-1FF3F5A0D183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C87D-00A3-4276-9289-388384F6C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72DF-DF68-4BA8-A333-13EAFCC7C52A}" type="datetime1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C87D-00A3-4276-9289-388384F6C6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5.png"/><Relationship Id="rId2" Type="http://schemas.openxmlformats.org/officeDocument/2006/relationships/video" Target="../media/media1.mp4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.png"/><Relationship Id="rId10" Type="http://schemas.openxmlformats.org/officeDocument/2006/relationships/video" Target="../media/media5.mp4"/><Relationship Id="rId19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11.png"/><Relationship Id="rId3" Type="http://schemas.openxmlformats.org/officeDocument/2006/relationships/video" Target="NULL" TargetMode="External"/><Relationship Id="rId7" Type="http://schemas.microsoft.com/office/2007/relationships/media" Target="../media/media10.mp4"/><Relationship Id="rId12" Type="http://schemas.openxmlformats.org/officeDocument/2006/relationships/image" Target="../media/image10.png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6" Type="http://schemas.openxmlformats.org/officeDocument/2006/relationships/video" Target="../media/media9.mp4"/><Relationship Id="rId11" Type="http://schemas.openxmlformats.org/officeDocument/2006/relationships/image" Target="../media/image9.png"/><Relationship Id="rId5" Type="http://schemas.microsoft.com/office/2007/relationships/media" Target="../media/media9.mp4"/><Relationship Id="rId10" Type="http://schemas.openxmlformats.org/officeDocument/2006/relationships/notesSlide" Target="../notesSlides/notesSlide4.xml"/><Relationship Id="rId4" Type="http://schemas.microsoft.com/office/2007/relationships/media" Target="../media/media8.wm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1.png"/><Relationship Id="rId3" Type="http://schemas.openxmlformats.org/officeDocument/2006/relationships/image" Target="../media/image13.png"/><Relationship Id="rId21" Type="http://schemas.openxmlformats.org/officeDocument/2006/relationships/image" Target="../media/image2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24" Type="http://schemas.openxmlformats.org/officeDocument/2006/relationships/image" Target="../media/image16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2.png"/><Relationship Id="rId19" Type="http://schemas.openxmlformats.org/officeDocument/2006/relationships/image" Target="../media/image25.png"/><Relationship Id="rId4" Type="http://schemas.openxmlformats.org/officeDocument/2006/relationships/image" Target="../media/image14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110.png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32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74"/>
            <a:ext cx="7772400" cy="1786823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Optimization Based Motion Controller Design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67565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2</a:t>
            </a:r>
          </a:p>
          <a:p>
            <a:r>
              <a:rPr lang="en-US" altLang="ko-KR" dirty="0" smtClean="0"/>
              <a:t>20185570 - Hong </a:t>
            </a:r>
            <a:r>
              <a:rPr lang="en-US" altLang="ko-KR" dirty="0" err="1" smtClean="0"/>
              <a:t>Seung</a:t>
            </a:r>
            <a:r>
              <a:rPr lang="en-US" altLang="ko-KR" dirty="0" smtClean="0"/>
              <a:t> woo</a:t>
            </a:r>
          </a:p>
          <a:p>
            <a:r>
              <a:rPr lang="en-US" altLang="ko-KR" dirty="0" smtClean="0"/>
              <a:t>20183633 – Choe JongHun</a:t>
            </a:r>
            <a:endParaRPr lang="ko-KR" altLang="en-US" dirty="0"/>
          </a:p>
        </p:txBody>
      </p:sp>
      <p:pic>
        <p:nvPicPr>
          <p:cNvPr id="1026" name="Picture 2" descr="Kaist_DME_e4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1" y="118632"/>
            <a:ext cx="264795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14" y="852837"/>
            <a:ext cx="82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4191"/>
                </a:solidFill>
              </a:rPr>
              <a:t>[CE554] Mechanical Design of Civil Robot</a:t>
            </a:r>
            <a:endParaRPr lang="ko-KR" altLang="en-US" sz="3200" dirty="0">
              <a:solidFill>
                <a:srgbClr val="00419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143000" y="5624337"/>
            <a:ext cx="6858000" cy="4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September 17,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ventionland.com/wp-content/uploads/2015/09/National_Thank_You_D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44" y="2972929"/>
            <a:ext cx="3173626" cy="13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9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Appendix</a:t>
            </a:r>
            <a:endParaRPr lang="ko-KR" altLang="en-US" sz="3000" dirty="0"/>
          </a:p>
        </p:txBody>
      </p: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881612"/>
            <a:ext cx="7886700" cy="461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Reduced model vs. Full model</a:t>
            </a:r>
            <a:endParaRPr lang="en-US" altLang="ko-KR" sz="2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303348" y="1517024"/>
            <a:ext cx="2019300" cy="61657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Reduced-Model </a:t>
            </a:r>
            <a:r>
              <a:rPr lang="en-US" altLang="ko-KR" b="1" dirty="0" smtClean="0">
                <a:solidFill>
                  <a:schemeClr val="tx1"/>
                </a:solidFill>
              </a:rPr>
              <a:t>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90848" y="1514681"/>
            <a:ext cx="2019300" cy="61891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Full-Model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63809" y="2331992"/>
            <a:ext cx="3298378" cy="3121504"/>
            <a:chOff x="869341" y="1336188"/>
            <a:chExt cx="3791558" cy="3588237"/>
          </a:xfrm>
        </p:grpSpPr>
        <p:grpSp>
          <p:nvGrpSpPr>
            <p:cNvPr id="18" name="그룹 17"/>
            <p:cNvGrpSpPr/>
            <p:nvPr/>
          </p:nvGrpSpPr>
          <p:grpSpPr>
            <a:xfrm>
              <a:off x="982981" y="1336188"/>
              <a:ext cx="3677918" cy="2499459"/>
              <a:chOff x="608187" y="1393310"/>
              <a:chExt cx="3677918" cy="2499459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608187" y="1393310"/>
                <a:ext cx="3677918" cy="80391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 rot="1811367">
                <a:off x="952268" y="2173572"/>
                <a:ext cx="1375854" cy="3219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 rot="17035484">
                <a:off x="1304405" y="3038011"/>
                <a:ext cx="1356148" cy="2586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 rot="20018041">
                <a:off x="2441425" y="2191718"/>
                <a:ext cx="1503506" cy="3062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 rot="15667595">
                <a:off x="2106810" y="3083839"/>
                <a:ext cx="1369018" cy="2488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69341" y="1343682"/>
              <a:ext cx="3578834" cy="3580743"/>
              <a:chOff x="869341" y="1343682"/>
              <a:chExt cx="3578834" cy="3580743"/>
            </a:xfrm>
          </p:grpSpPr>
          <p:cxnSp>
            <p:nvCxnSpPr>
              <p:cNvPr id="20" name="직선 연결선 19"/>
              <p:cNvCxnSpPr/>
              <p:nvPr/>
            </p:nvCxnSpPr>
            <p:spPr>
              <a:xfrm>
                <a:off x="1473200" y="2108200"/>
                <a:ext cx="2438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V="1">
                <a:off x="2679700" y="2108200"/>
                <a:ext cx="0" cy="16637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2191859" y="3771900"/>
                <a:ext cx="9111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1060450" y="3810000"/>
                <a:ext cx="3238500" cy="203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3289174" y="1501140"/>
                <a:ext cx="660400" cy="581661"/>
                <a:chOff x="3003550" y="1501140"/>
                <a:chExt cx="660400" cy="581661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3003550" y="1501140"/>
                  <a:ext cx="660400" cy="40386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3098800" y="1905001"/>
                  <a:ext cx="177800" cy="1778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3371850" y="1905001"/>
                  <a:ext cx="177800" cy="1778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직사각형 48"/>
                    <p:cNvSpPr/>
                    <p:nvPr/>
                  </p:nvSpPr>
                  <p:spPr>
                    <a:xfrm>
                      <a:off x="3109971" y="1516620"/>
                      <a:ext cx="44755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𝑴</m:t>
                            </m:r>
                          </m:oMath>
                        </m:oMathPara>
                      </a14:m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직사각형 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09971" y="1516620"/>
                      <a:ext cx="44755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직사각형 24"/>
                  <p:cNvSpPr/>
                  <p:nvPr/>
                </p:nvSpPr>
                <p:spPr>
                  <a:xfrm>
                    <a:off x="869341" y="2531807"/>
                    <a:ext cx="42082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2" name="직사각형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341" y="2531807"/>
                    <a:ext cx="420820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/>
              <p:cNvSpPr/>
              <p:nvPr/>
            </p:nvSpPr>
            <p:spPr>
              <a:xfrm>
                <a:off x="1225551" y="37719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 flipV="1">
                <a:off x="1270001" y="1701286"/>
                <a:ext cx="0" cy="211506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8" name="직선 연결선 27"/>
              <p:cNvCxnSpPr>
                <a:endCxn id="46" idx="1"/>
              </p:cNvCxnSpPr>
              <p:nvPr/>
            </p:nvCxnSpPr>
            <p:spPr>
              <a:xfrm>
                <a:off x="982980" y="1701286"/>
                <a:ext cx="2306194" cy="1785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/>
                  <p:cNvSpPr/>
                  <p:nvPr/>
                </p:nvSpPr>
                <p:spPr>
                  <a:xfrm>
                    <a:off x="933033" y="3524664"/>
                    <a:ext cx="38183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</m:oMath>
                      </m:oMathPara>
                    </a14:m>
                    <a:endParaRPr kumimoji="0" lang="ko-KR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033" y="3524664"/>
                    <a:ext cx="38183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타원 29"/>
              <p:cNvSpPr/>
              <p:nvPr/>
            </p:nvSpPr>
            <p:spPr>
              <a:xfrm>
                <a:off x="2827655" y="3741420"/>
                <a:ext cx="88900" cy="889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/>
              <p:cNvSpPr/>
              <p:nvPr/>
            </p:nvSpPr>
            <p:spPr>
              <a:xfrm rot="713739">
                <a:off x="2720748" y="3554821"/>
                <a:ext cx="326623" cy="326623"/>
              </a:xfrm>
              <a:prstGeom prst="arc">
                <a:avLst>
                  <a:gd name="adj1" fmla="val 11953576"/>
                  <a:gd name="adj2" fmla="val 21086707"/>
                </a:avLst>
              </a:prstGeom>
              <a:ln w="19050">
                <a:solidFill>
                  <a:schemeClr val="tx1"/>
                </a:solidFill>
                <a:headEnd w="lg" len="lg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/>
                  <p:cNvSpPr/>
                  <p:nvPr/>
                </p:nvSpPr>
                <p:spPr>
                  <a:xfrm>
                    <a:off x="2660650" y="3178788"/>
                    <a:ext cx="936282" cy="3270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kumimoji="0" lang="en-US" altLang="ko-KR" sz="1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𝒛𝒎𝒑</m:t>
                              </m:r>
                            </m:sub>
                          </m:sSub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altLang="ko-K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kumimoji="0" lang="ko-KR" altLang="en-US" sz="14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9" name="직사각형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0650" y="3178788"/>
                    <a:ext cx="936282" cy="3270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직선 연결선 32"/>
              <p:cNvCxnSpPr/>
              <p:nvPr/>
            </p:nvCxnSpPr>
            <p:spPr>
              <a:xfrm flipV="1">
                <a:off x="2872105" y="3816350"/>
                <a:ext cx="0" cy="64135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3949574" y="1701286"/>
                <a:ext cx="498601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직사각형 34"/>
                  <p:cNvSpPr/>
                  <p:nvPr/>
                </p:nvSpPr>
                <p:spPr>
                  <a:xfrm>
                    <a:off x="4023987" y="1343682"/>
                    <a:ext cx="34977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̈"/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2" name="직사각형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3987" y="1343682"/>
                    <a:ext cx="349775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92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직선 연결선 35"/>
              <p:cNvCxnSpPr/>
              <p:nvPr/>
            </p:nvCxnSpPr>
            <p:spPr>
              <a:xfrm flipV="1">
                <a:off x="3619374" y="2117468"/>
                <a:ext cx="0" cy="2806957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>
                <a:off x="1270001" y="4260850"/>
                <a:ext cx="160210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직선 연결선 37"/>
              <p:cNvCxnSpPr/>
              <p:nvPr/>
            </p:nvCxnSpPr>
            <p:spPr>
              <a:xfrm flipV="1">
                <a:off x="1270001" y="3830320"/>
                <a:ext cx="0" cy="1094105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/>
              <p:nvPr/>
            </p:nvCxnSpPr>
            <p:spPr>
              <a:xfrm>
                <a:off x="1270001" y="4679950"/>
                <a:ext cx="2349373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직사각형 39"/>
                  <p:cNvSpPr/>
                  <p:nvPr/>
                </p:nvSpPr>
                <p:spPr>
                  <a:xfrm>
                    <a:off x="1869305" y="3892623"/>
                    <a:ext cx="675698" cy="3606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𝒛𝒎𝒑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40" name="직사각형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9305" y="3892623"/>
                    <a:ext cx="675698" cy="36061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3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직사각형 41"/>
                  <p:cNvSpPr/>
                  <p:nvPr/>
                </p:nvSpPr>
                <p:spPr>
                  <a:xfrm>
                    <a:off x="2191859" y="4334045"/>
                    <a:ext cx="34977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kumimoji="0" lang="ko-KR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8" name="직사각형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859" y="4334045"/>
                    <a:ext cx="349775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그룹 55"/>
          <p:cNvGrpSpPr/>
          <p:nvPr/>
        </p:nvGrpSpPr>
        <p:grpSpPr>
          <a:xfrm>
            <a:off x="5421745" y="2331992"/>
            <a:ext cx="3199520" cy="2174347"/>
            <a:chOff x="608187" y="1393310"/>
            <a:chExt cx="3677918" cy="249945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608187" y="1393310"/>
              <a:ext cx="3677918" cy="80391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모서리가 둥근 직사각형 87"/>
            <p:cNvSpPr/>
            <p:nvPr/>
          </p:nvSpPr>
          <p:spPr>
            <a:xfrm rot="1811367">
              <a:off x="952268" y="2173572"/>
              <a:ext cx="1375854" cy="3219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 rot="17035484">
              <a:off x="1304405" y="3038011"/>
              <a:ext cx="1356148" cy="2586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89"/>
            <p:cNvSpPr/>
            <p:nvPr/>
          </p:nvSpPr>
          <p:spPr>
            <a:xfrm rot="20018041">
              <a:off x="2441425" y="2191718"/>
              <a:ext cx="1503506" cy="3062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모서리가 둥근 직사각형 90"/>
            <p:cNvSpPr/>
            <p:nvPr/>
          </p:nvSpPr>
          <p:spPr>
            <a:xfrm rot="15667595">
              <a:off x="2106810" y="3083839"/>
              <a:ext cx="1369018" cy="2488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2" name="직선 연결선 91"/>
          <p:cNvCxnSpPr/>
          <p:nvPr/>
        </p:nvCxnSpPr>
        <p:spPr>
          <a:xfrm flipV="1">
            <a:off x="4676713" y="1521304"/>
            <a:ext cx="0" cy="47428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2672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13956"/>
            <a:ext cx="7886700" cy="3732828"/>
          </a:xfrm>
        </p:spPr>
        <p:txBody>
          <a:bodyPr>
            <a:normAutofit/>
          </a:bodyPr>
          <a:lstStyle/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Motivation</a:t>
            </a:r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Overall Robot Control Framework</a:t>
            </a:r>
            <a:endParaRPr lang="en-US" altLang="ko-KR" sz="3200" dirty="0"/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Literature Review</a:t>
            </a:r>
            <a:endParaRPr lang="en-US" altLang="ko-KR" sz="3200" dirty="0"/>
          </a:p>
          <a:p>
            <a:pPr marL="571500" indent="-571500" fontAlgn="base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3200" dirty="0" smtClean="0"/>
              <a:t>Future Work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4194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Motivation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3299"/>
            <a:ext cx="7886700" cy="1613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Applications of (Legged) Robot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 Personal service</a:t>
            </a:r>
          </a:p>
          <a:p>
            <a:pPr marL="0" indent="0">
              <a:buNone/>
            </a:pPr>
            <a:r>
              <a:rPr lang="en-US" altLang="ko-KR" sz="2000" dirty="0"/>
              <a:t> -  </a:t>
            </a:r>
            <a:r>
              <a:rPr lang="en-US" altLang="ko-KR" sz="2000" dirty="0" smtClean="0"/>
              <a:t>Disaster relief</a:t>
            </a:r>
          </a:p>
          <a:p>
            <a:pPr marL="0" indent="0">
              <a:buNone/>
            </a:pPr>
            <a:r>
              <a:rPr lang="en-US" altLang="ko-KR" sz="2000" dirty="0"/>
              <a:t> -  </a:t>
            </a:r>
            <a:r>
              <a:rPr lang="en-US" altLang="ko-KR" sz="2000" dirty="0" smtClean="0"/>
              <a:t>Military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</p:txBody>
      </p:sp>
      <p:pic>
        <p:nvPicPr>
          <p:cNvPr id="13" name="Petman - Milita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97865" y="2599775"/>
            <a:ext cx="2705099" cy="1520431"/>
          </a:xfrm>
          <a:prstGeom prst="rect">
            <a:avLst/>
          </a:prstGeom>
        </p:spPr>
      </p:pic>
      <p:pic>
        <p:nvPicPr>
          <p:cNvPr id="14" name="LS3 - Militar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97865" y="4276887"/>
            <a:ext cx="2705100" cy="152043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052649" y="5889089"/>
            <a:ext cx="995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Military</a:t>
            </a:r>
          </a:p>
        </p:txBody>
      </p:sp>
      <p:pic>
        <p:nvPicPr>
          <p:cNvPr id="19" name="DRC Hubo - Disaster Relief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22758" y="2592029"/>
            <a:ext cx="2711991" cy="1524304"/>
          </a:xfrm>
          <a:prstGeom prst="rect">
            <a:avLst/>
          </a:prstGeom>
        </p:spPr>
      </p:pic>
      <p:pic>
        <p:nvPicPr>
          <p:cNvPr id="20" name="DRC Hubo - Disaster Relief 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222758" y="4273014"/>
            <a:ext cx="2705100" cy="15204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44005" y="5889089"/>
            <a:ext cx="1669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Disaster Relief</a:t>
            </a:r>
            <a:endParaRPr lang="en-US" altLang="ko-KR" sz="2000" dirty="0"/>
          </a:p>
        </p:txBody>
      </p:sp>
      <p:pic>
        <p:nvPicPr>
          <p:cNvPr id="10" name="Spotmini_Home Service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54542" y="4276887"/>
            <a:ext cx="2705100" cy="15204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3115" y="5889089"/>
            <a:ext cx="1887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Personal Service</a:t>
            </a:r>
            <a:endParaRPr lang="en-US" altLang="ko-KR" sz="2000" dirty="0"/>
          </a:p>
        </p:txBody>
      </p:sp>
      <p:pic>
        <p:nvPicPr>
          <p:cNvPr id="23" name="Spot - Personal Service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54542" y="2639670"/>
            <a:ext cx="2705100" cy="1520431"/>
          </a:xfrm>
          <a:prstGeom prst="rect">
            <a:avLst/>
          </a:prstGeom>
        </p:spPr>
      </p:pic>
      <p:sp>
        <p:nvSpPr>
          <p:cNvPr id="27" name="오른쪽 대괄호 26"/>
          <p:cNvSpPr/>
          <p:nvPr/>
        </p:nvSpPr>
        <p:spPr>
          <a:xfrm>
            <a:off x="2854867" y="1428750"/>
            <a:ext cx="104775" cy="942975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59642" y="1816893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152901" y="1700182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Requirement: </a:t>
            </a:r>
            <a:r>
              <a:rPr lang="en-US" altLang="ko-KR" sz="2000" dirty="0" smtClean="0">
                <a:solidFill>
                  <a:srgbClr val="FF0000"/>
                </a:solidFill>
              </a:rPr>
              <a:t>Reliable Motion Control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2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22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38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87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62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3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 mute="1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15" grpId="0"/>
      <p:bldP spid="21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</a:t>
            </a:r>
            <a:r>
              <a:rPr lang="en-US" altLang="ko-KR" sz="3000" dirty="0" smtClean="0"/>
              <a:t>. Motivation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3299"/>
            <a:ext cx="7886700" cy="1212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Bipedal vs. Quadrupedal  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 Stable</a:t>
            </a:r>
          </a:p>
          <a:p>
            <a:pPr marL="0" indent="0">
              <a:buNone/>
            </a:pPr>
            <a:r>
              <a:rPr lang="en-US" altLang="ko-KR" sz="2000" dirty="0" smtClean="0"/>
              <a:t> -  </a:t>
            </a:r>
            <a:r>
              <a:rPr lang="en-US" altLang="ko-KR" sz="2000" dirty="0"/>
              <a:t>Heavy </a:t>
            </a:r>
            <a:r>
              <a:rPr lang="en-US" altLang="ko-KR" sz="2000" dirty="0" smtClean="0"/>
              <a:t>payload</a:t>
            </a:r>
            <a:endParaRPr lang="en-US" altLang="ko-KR" sz="2000" dirty="0"/>
          </a:p>
        </p:txBody>
      </p:sp>
      <p:sp>
        <p:nvSpPr>
          <p:cNvPr id="29" name="직사각형 28"/>
          <p:cNvSpPr/>
          <p:nvPr/>
        </p:nvSpPr>
        <p:spPr>
          <a:xfrm>
            <a:off x="4152901" y="1470034"/>
            <a:ext cx="464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Recommendation: </a:t>
            </a:r>
            <a:r>
              <a:rPr lang="en-US" altLang="ko-KR" sz="2000" dirty="0" smtClean="0">
                <a:solidFill>
                  <a:srgbClr val="FF0000"/>
                </a:solidFill>
              </a:rPr>
              <a:t>Quadrupedal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pic>
        <p:nvPicPr>
          <p:cNvPr id="4" name="Testing Robustn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57000" y="2134785"/>
            <a:ext cx="3240000" cy="1822500"/>
          </a:xfrm>
          <a:prstGeom prst="rect">
            <a:avLst/>
          </a:prstGeom>
        </p:spPr>
      </p:pic>
      <p:sp>
        <p:nvSpPr>
          <p:cNvPr id="10" name="오른쪽 대괄호 9"/>
          <p:cNvSpPr/>
          <p:nvPr/>
        </p:nvSpPr>
        <p:spPr>
          <a:xfrm>
            <a:off x="2854867" y="1349719"/>
            <a:ext cx="104775" cy="585514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2959642" y="1586745"/>
            <a:ext cx="1088484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Hondas Asimo Robot buckling on the stair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9969" end="23304"/>
                </p14:media>
              </p:ext>
            </p:extLst>
          </p:nvPr>
        </p:nvPicPr>
        <p:blipFill rotWithShape="1">
          <a:blip r:embed="rId12"/>
          <a:srcRect l="289" t="12133" r="289" b="12133"/>
          <a:stretch/>
        </p:blipFill>
        <p:spPr>
          <a:xfrm>
            <a:off x="952276" y="3976335"/>
            <a:ext cx="3240000" cy="182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8276" y="5915025"/>
            <a:ext cx="439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Reliable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Quadrupedal Robot</a:t>
            </a:r>
            <a:r>
              <a:rPr lang="en-US" altLang="ko-KR" dirty="0" smtClean="0"/>
              <a:t> Motion Control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952276" y="6016347"/>
            <a:ext cx="216000" cy="166688"/>
          </a:xfrm>
          <a:prstGeom prst="rightArrow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SpotMini Autonomous Navigation (online-video-cutter.com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57000" y="3976741"/>
            <a:ext cx="3240000" cy="1822500"/>
          </a:xfrm>
          <a:prstGeom prst="rect">
            <a:avLst/>
          </a:prstGeom>
        </p:spPr>
      </p:pic>
      <p:pic>
        <p:nvPicPr>
          <p:cNvPr id="9" name="A Compilation of Robots Falling Down at the DARPA Robotics Challenge (online-video-cutter.com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52276" y="2135252"/>
            <a:ext cx="3240000" cy="18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9"/>
            </p:par>
            <p:par>
              <p:cTn id="20"/>
            </p:par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</a:t>
            </a:r>
            <a:r>
              <a:rPr lang="en-US" altLang="ko-KR" sz="3000" dirty="0" smtClean="0"/>
              <a:t>Overall Robot Control </a:t>
            </a:r>
            <a:r>
              <a:rPr lang="en-US" altLang="ko-KR" sz="3000" dirty="0"/>
              <a:t>F</a:t>
            </a:r>
            <a:r>
              <a:rPr lang="en-US" altLang="ko-KR" sz="3000" dirty="0" smtClean="0"/>
              <a:t>ramework</a:t>
            </a:r>
            <a:endParaRPr lang="ko-KR" altLang="en-US" sz="3000" dirty="0"/>
          </a:p>
        </p:txBody>
      </p:sp>
      <p:cxnSp>
        <p:nvCxnSpPr>
          <p:cNvPr id="82" name="직선 화살표 연결선 81"/>
          <p:cNvCxnSpPr>
            <a:stCxn id="46" idx="3"/>
            <a:endCxn id="245" idx="1"/>
          </p:cNvCxnSpPr>
          <p:nvPr/>
        </p:nvCxnSpPr>
        <p:spPr>
          <a:xfrm flipV="1">
            <a:off x="4492477" y="4186565"/>
            <a:ext cx="980294" cy="2955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163370" y="2044757"/>
                <a:ext cx="173650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70" y="2044757"/>
                <a:ext cx="1736501" cy="39158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/>
          <p:cNvSpPr/>
          <p:nvPr/>
        </p:nvSpPr>
        <p:spPr>
          <a:xfrm>
            <a:off x="2604570" y="3734786"/>
            <a:ext cx="679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Plant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416768" y="3722889"/>
            <a:ext cx="3075709" cy="151837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81143" y="1444011"/>
            <a:ext cx="2335876" cy="59020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High-level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2753732" y="2039294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148880" y="3173100"/>
                <a:ext cx="169161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80" y="3173100"/>
                <a:ext cx="1691617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83650" y="2477375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2477375"/>
                <a:ext cx="58817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연결선 58"/>
          <p:cNvCxnSpPr>
            <a:stCxn id="46" idx="2"/>
          </p:cNvCxnSpPr>
          <p:nvPr/>
        </p:nvCxnSpPr>
        <p:spPr>
          <a:xfrm flipH="1">
            <a:off x="2949081" y="5241260"/>
            <a:ext cx="5542" cy="251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876883" y="5492966"/>
            <a:ext cx="2072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그룹 130"/>
          <p:cNvGrpSpPr/>
          <p:nvPr/>
        </p:nvGrpSpPr>
        <p:grpSpPr>
          <a:xfrm>
            <a:off x="9601023" y="3429995"/>
            <a:ext cx="4245195" cy="2640588"/>
            <a:chOff x="607487" y="488574"/>
            <a:chExt cx="7920563" cy="4926734"/>
          </a:xfrm>
        </p:grpSpPr>
        <p:grpSp>
          <p:nvGrpSpPr>
            <p:cNvPr id="132" name="그룹 131"/>
            <p:cNvGrpSpPr/>
            <p:nvPr/>
          </p:nvGrpSpPr>
          <p:grpSpPr>
            <a:xfrm>
              <a:off x="607487" y="1234868"/>
              <a:ext cx="7920563" cy="4180440"/>
              <a:chOff x="-1576913" y="568117"/>
              <a:chExt cx="11278863" cy="5952937"/>
            </a:xfrm>
          </p:grpSpPr>
          <p:cxnSp>
            <p:nvCxnSpPr>
              <p:cNvPr id="209" name="직선 연결선 208"/>
              <p:cNvCxnSpPr/>
              <p:nvPr/>
            </p:nvCxnSpPr>
            <p:spPr>
              <a:xfrm flipH="1">
                <a:off x="2986978" y="3680431"/>
                <a:ext cx="6702098" cy="28406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0" name="직선 연결선 209"/>
              <p:cNvCxnSpPr/>
              <p:nvPr/>
            </p:nvCxnSpPr>
            <p:spPr>
              <a:xfrm>
                <a:off x="9701950" y="3685506"/>
                <a:ext cx="0" cy="1816737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1" name="직선 연결선 210"/>
              <p:cNvCxnSpPr/>
              <p:nvPr/>
            </p:nvCxnSpPr>
            <p:spPr>
              <a:xfrm>
                <a:off x="5138059" y="571500"/>
                <a:ext cx="0" cy="260615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2" name="직선 연결선 211"/>
              <p:cNvCxnSpPr/>
              <p:nvPr/>
            </p:nvCxnSpPr>
            <p:spPr>
              <a:xfrm flipH="1" flipV="1">
                <a:off x="-1576913" y="4198161"/>
                <a:ext cx="4563891" cy="231951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3" name="직선 연결선 212"/>
              <p:cNvCxnSpPr/>
              <p:nvPr/>
            </p:nvCxnSpPr>
            <p:spPr>
              <a:xfrm flipH="1">
                <a:off x="-1576913" y="3177658"/>
                <a:ext cx="6725672" cy="101712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4" name="직선 연결선 213"/>
              <p:cNvCxnSpPr/>
              <p:nvPr/>
            </p:nvCxnSpPr>
            <p:spPr>
              <a:xfrm flipH="1">
                <a:off x="2976278" y="5502243"/>
                <a:ext cx="6725672" cy="101712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5" name="직선 연결선 214"/>
              <p:cNvCxnSpPr/>
              <p:nvPr/>
            </p:nvCxnSpPr>
            <p:spPr>
              <a:xfrm flipH="1" flipV="1">
                <a:off x="5123893" y="3180748"/>
                <a:ext cx="4563891" cy="231951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6" name="직선 연결선 215"/>
              <p:cNvCxnSpPr/>
              <p:nvPr/>
            </p:nvCxnSpPr>
            <p:spPr>
              <a:xfrm flipH="1">
                <a:off x="-1557473" y="568117"/>
                <a:ext cx="6695532" cy="361885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7" name="직선 연결선 216"/>
              <p:cNvCxnSpPr/>
              <p:nvPr/>
            </p:nvCxnSpPr>
            <p:spPr>
              <a:xfrm flipH="1" flipV="1">
                <a:off x="5138659" y="568117"/>
                <a:ext cx="4563291" cy="310218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3" name="직사각형 132"/>
            <p:cNvSpPr/>
            <p:nvPr/>
          </p:nvSpPr>
          <p:spPr>
            <a:xfrm>
              <a:off x="3912620" y="3063046"/>
              <a:ext cx="1089546" cy="2106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5207279" y="2340168"/>
              <a:ext cx="172676" cy="64517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5" name="직선 연결선 134"/>
            <p:cNvCxnSpPr/>
            <p:nvPr/>
          </p:nvCxnSpPr>
          <p:spPr>
            <a:xfrm flipH="1" flipV="1">
              <a:off x="6915609" y="2985346"/>
              <a:ext cx="1607466" cy="427693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136" name="그룹 135"/>
            <p:cNvGrpSpPr/>
            <p:nvPr/>
          </p:nvGrpSpPr>
          <p:grpSpPr>
            <a:xfrm>
              <a:off x="3231603" y="2288657"/>
              <a:ext cx="2744798" cy="2137562"/>
              <a:chOff x="2967249" y="1999329"/>
              <a:chExt cx="2744798" cy="2137562"/>
            </a:xfrm>
          </p:grpSpPr>
          <p:grpSp>
            <p:nvGrpSpPr>
              <p:cNvPr id="166" name="그룹 165"/>
              <p:cNvGrpSpPr/>
              <p:nvPr/>
            </p:nvGrpSpPr>
            <p:grpSpPr>
              <a:xfrm>
                <a:off x="2967249" y="1999329"/>
                <a:ext cx="2744798" cy="1804477"/>
                <a:chOff x="2305418" y="1256208"/>
                <a:chExt cx="3908586" cy="2569572"/>
              </a:xfrm>
            </p:grpSpPr>
            <p:grpSp>
              <p:nvGrpSpPr>
                <p:cNvPr id="182" name="그룹 181"/>
                <p:cNvGrpSpPr/>
                <p:nvPr/>
              </p:nvGrpSpPr>
              <p:grpSpPr>
                <a:xfrm>
                  <a:off x="2305418" y="2040038"/>
                  <a:ext cx="3501051" cy="1785742"/>
                  <a:chOff x="1395338" y="2594688"/>
                  <a:chExt cx="3501051" cy="1785742"/>
                </a:xfrm>
              </p:grpSpPr>
              <p:cxnSp>
                <p:nvCxnSpPr>
                  <p:cNvPr id="200" name="직선 연결선 199"/>
                  <p:cNvCxnSpPr/>
                  <p:nvPr/>
                </p:nvCxnSpPr>
                <p:spPr>
                  <a:xfrm>
                    <a:off x="2387185" y="3792128"/>
                    <a:ext cx="294712" cy="58830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201" name="그룹 200"/>
                  <p:cNvGrpSpPr/>
                  <p:nvPr/>
                </p:nvGrpSpPr>
                <p:grpSpPr>
                  <a:xfrm>
                    <a:off x="2380808" y="2594688"/>
                    <a:ext cx="2515581" cy="1208301"/>
                    <a:chOff x="2380808" y="2594688"/>
                    <a:chExt cx="2515581" cy="1208301"/>
                  </a:xfrm>
                </p:grpSpPr>
                <p:cxnSp>
                  <p:nvCxnSpPr>
                    <p:cNvPr id="206" name="직선 연결선 205"/>
                    <p:cNvCxnSpPr/>
                    <p:nvPr/>
                  </p:nvCxnSpPr>
                  <p:spPr>
                    <a:xfrm flipV="1">
                      <a:off x="4461669" y="2594688"/>
                      <a:ext cx="434720" cy="518846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7" name="직선 연결선 206"/>
                    <p:cNvCxnSpPr/>
                    <p:nvPr/>
                  </p:nvCxnSpPr>
                  <p:spPr>
                    <a:xfrm>
                      <a:off x="4460366" y="3117983"/>
                      <a:ext cx="417849" cy="43210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8" name="직선 연결선 207"/>
                    <p:cNvCxnSpPr/>
                    <p:nvPr/>
                  </p:nvCxnSpPr>
                  <p:spPr>
                    <a:xfrm flipV="1">
                      <a:off x="2380808" y="3319878"/>
                      <a:ext cx="562828" cy="48311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3553866" y="3166739"/>
                    <a:ext cx="238759" cy="13230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203" name="그룹 202"/>
                  <p:cNvGrpSpPr/>
                  <p:nvPr/>
                </p:nvGrpSpPr>
                <p:grpSpPr>
                  <a:xfrm>
                    <a:off x="1395338" y="3181937"/>
                    <a:ext cx="655928" cy="877872"/>
                    <a:chOff x="1395338" y="3181937"/>
                    <a:chExt cx="655928" cy="877872"/>
                  </a:xfrm>
                </p:grpSpPr>
                <p:cxnSp>
                  <p:nvCxnSpPr>
                    <p:cNvPr id="204" name="직선 연결선 203"/>
                    <p:cNvCxnSpPr/>
                    <p:nvPr/>
                  </p:nvCxnSpPr>
                  <p:spPr>
                    <a:xfrm flipV="1">
                      <a:off x="1395338" y="3181937"/>
                      <a:ext cx="469495" cy="49030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05" name="직선 연결선 204"/>
                    <p:cNvCxnSpPr/>
                    <p:nvPr/>
                  </p:nvCxnSpPr>
                  <p:spPr>
                    <a:xfrm>
                      <a:off x="1406486" y="3675147"/>
                      <a:ext cx="644780" cy="38466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grpSp>
              <p:nvGrpSpPr>
                <p:cNvPr id="183" name="그룹 182"/>
                <p:cNvGrpSpPr/>
                <p:nvPr/>
              </p:nvGrpSpPr>
              <p:grpSpPr>
                <a:xfrm>
                  <a:off x="2538941" y="1256208"/>
                  <a:ext cx="3675063" cy="1530470"/>
                  <a:chOff x="2538941" y="1404728"/>
                  <a:chExt cx="3675063" cy="1530470"/>
                </a:xfrm>
              </p:grpSpPr>
              <p:cxnSp>
                <p:nvCxnSpPr>
                  <p:cNvPr id="184" name="직선 연결선 183"/>
                  <p:cNvCxnSpPr/>
                  <p:nvPr/>
                </p:nvCxnSpPr>
                <p:spPr>
                  <a:xfrm flipH="1" flipV="1">
                    <a:off x="3625047" y="2065748"/>
                    <a:ext cx="1511300" cy="20247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</p:cxnSp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2538941" y="1404728"/>
                    <a:ext cx="3675063" cy="1530470"/>
                    <a:chOff x="1689100" y="1792000"/>
                    <a:chExt cx="3675063" cy="1530470"/>
                  </a:xfrm>
                </p:grpSpPr>
                <p:cxnSp>
                  <p:nvCxnSpPr>
                    <p:cNvPr id="191" name="직선 연결선 190"/>
                    <p:cNvCxnSpPr/>
                    <p:nvPr/>
                  </p:nvCxnSpPr>
                  <p:spPr>
                    <a:xfrm flipH="1" flipV="1">
                      <a:off x="1689100" y="2709091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2" name="직선 연결선 191"/>
                    <p:cNvCxnSpPr/>
                    <p:nvPr/>
                  </p:nvCxnSpPr>
                  <p:spPr>
                    <a:xfrm>
                      <a:off x="1689100" y="2709091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3" name="직선 연결선 192"/>
                    <p:cNvCxnSpPr/>
                    <p:nvPr/>
                  </p:nvCxnSpPr>
                  <p:spPr>
                    <a:xfrm flipH="1">
                      <a:off x="3200400" y="1994474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4" name="직선 연결선 193"/>
                    <p:cNvCxnSpPr/>
                    <p:nvPr/>
                  </p:nvCxnSpPr>
                  <p:spPr>
                    <a:xfrm>
                      <a:off x="3200400" y="2911565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5" name="직선 연결선 194"/>
                    <p:cNvCxnSpPr/>
                    <p:nvPr/>
                  </p:nvCxnSpPr>
                  <p:spPr>
                    <a:xfrm>
                      <a:off x="5364161" y="1994474"/>
                      <a:ext cx="0" cy="404949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6" name="직선 연결선 195"/>
                    <p:cNvCxnSpPr/>
                    <p:nvPr/>
                  </p:nvCxnSpPr>
                  <p:spPr>
                    <a:xfrm flipH="1">
                      <a:off x="1689102" y="1792000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7" name="직선 연결선 196"/>
                    <p:cNvCxnSpPr/>
                    <p:nvPr/>
                  </p:nvCxnSpPr>
                  <p:spPr>
                    <a:xfrm flipH="1" flipV="1">
                      <a:off x="1689100" y="3119996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8" name="직선 연결선 197"/>
                    <p:cNvCxnSpPr/>
                    <p:nvPr/>
                  </p:nvCxnSpPr>
                  <p:spPr>
                    <a:xfrm flipH="1" flipV="1">
                      <a:off x="3852863" y="1792000"/>
                      <a:ext cx="1511300" cy="202474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9" name="직선 연결선 198"/>
                    <p:cNvCxnSpPr/>
                    <p:nvPr/>
                  </p:nvCxnSpPr>
                  <p:spPr>
                    <a:xfrm flipH="1">
                      <a:off x="3200400" y="2399423"/>
                      <a:ext cx="2163761" cy="91709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cxnSp>
                <p:nvCxnSpPr>
                  <p:cNvPr id="186" name="직선 연결선 185"/>
                  <p:cNvCxnSpPr/>
                  <p:nvPr/>
                </p:nvCxnSpPr>
                <p:spPr>
                  <a:xfrm flipH="1">
                    <a:off x="3273787" y="1714396"/>
                    <a:ext cx="2163761" cy="917091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</p:cxnSp>
              <p:grpSp>
                <p:nvGrpSpPr>
                  <p:cNvPr id="187" name="그룹 186"/>
                  <p:cNvGrpSpPr/>
                  <p:nvPr/>
                </p:nvGrpSpPr>
                <p:grpSpPr>
                  <a:xfrm>
                    <a:off x="3824035" y="1657428"/>
                    <a:ext cx="1070459" cy="516588"/>
                    <a:chOff x="2974194" y="2044700"/>
                    <a:chExt cx="1070459" cy="516588"/>
                  </a:xfrm>
                </p:grpSpPr>
                <p:cxnSp>
                  <p:nvCxnSpPr>
                    <p:cNvPr id="188" name="직선 화살표 연결선 187"/>
                    <p:cNvCxnSpPr/>
                    <p:nvPr/>
                  </p:nvCxnSpPr>
                  <p:spPr>
                    <a:xfrm flipV="1">
                      <a:off x="3517248" y="2044700"/>
                      <a:ext cx="0" cy="516588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189" name="직선 화살표 연결선 188"/>
                    <p:cNvCxnSpPr/>
                    <p:nvPr/>
                  </p:nvCxnSpPr>
                  <p:spPr>
                    <a:xfrm flipV="1">
                      <a:off x="3517248" y="2328870"/>
                      <a:ext cx="527405" cy="225721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190" name="직선 화살표 연결선 189"/>
                    <p:cNvCxnSpPr/>
                    <p:nvPr/>
                  </p:nvCxnSpPr>
                  <p:spPr>
                    <a:xfrm flipH="1" flipV="1">
                      <a:off x="2974194" y="2478595"/>
                      <a:ext cx="543053" cy="75393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</p:grpSp>
          </p:grpSp>
          <p:grpSp>
            <p:nvGrpSpPr>
              <p:cNvPr id="167" name="그룹 166"/>
              <p:cNvGrpSpPr/>
              <p:nvPr/>
            </p:nvGrpSpPr>
            <p:grpSpPr>
              <a:xfrm>
                <a:off x="3870626" y="3420485"/>
                <a:ext cx="1542468" cy="716135"/>
                <a:chOff x="2723076" y="3162315"/>
                <a:chExt cx="2196470" cy="1019774"/>
              </a:xfrm>
            </p:grpSpPr>
            <p:cxnSp>
              <p:nvCxnSpPr>
                <p:cNvPr id="179" name="직선 연결선 178"/>
                <p:cNvCxnSpPr/>
                <p:nvPr/>
              </p:nvCxnSpPr>
              <p:spPr>
                <a:xfrm flipH="1" flipV="1">
                  <a:off x="2723077" y="4089882"/>
                  <a:ext cx="2196469" cy="8598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  <p:cxnSp>
              <p:nvCxnSpPr>
                <p:cNvPr id="180" name="직선 연결선 179"/>
                <p:cNvCxnSpPr/>
                <p:nvPr/>
              </p:nvCxnSpPr>
              <p:spPr>
                <a:xfrm flipH="1" flipV="1">
                  <a:off x="3833953" y="3162316"/>
                  <a:ext cx="1085593" cy="101977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  <p:cxnSp>
              <p:nvCxnSpPr>
                <p:cNvPr id="181" name="직선 연결선 180"/>
                <p:cNvCxnSpPr/>
                <p:nvPr/>
              </p:nvCxnSpPr>
              <p:spPr>
                <a:xfrm flipH="1">
                  <a:off x="2723076" y="3162315"/>
                  <a:ext cx="1110878" cy="93711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"/>
                  <a:miter lim="800000"/>
                </a:ln>
                <a:effectLst/>
              </p:spPr>
            </p:cxnSp>
          </p:grpSp>
          <p:cxnSp>
            <p:nvCxnSpPr>
              <p:cNvPr id="168" name="직선 연결선 167"/>
              <p:cNvCxnSpPr/>
              <p:nvPr/>
            </p:nvCxnSpPr>
            <p:spPr>
              <a:xfrm>
                <a:off x="3874389" y="3814415"/>
                <a:ext cx="0" cy="263398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4656825" y="3032192"/>
                <a:ext cx="0" cy="380844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70" name="직선 연결선 169"/>
              <p:cNvCxnSpPr/>
              <p:nvPr/>
            </p:nvCxnSpPr>
            <p:spPr>
              <a:xfrm>
                <a:off x="5413094" y="3220697"/>
                <a:ext cx="0" cy="916194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71" name="직선 연결선 170"/>
              <p:cNvCxnSpPr>
                <a:endCxn id="174" idx="3"/>
              </p:cNvCxnSpPr>
              <p:nvPr/>
            </p:nvCxnSpPr>
            <p:spPr>
              <a:xfrm flipH="1">
                <a:off x="4414444" y="2482912"/>
                <a:ext cx="608" cy="1357660"/>
              </a:xfrm>
              <a:prstGeom prst="line">
                <a:avLst/>
              </a:prstGeom>
              <a:noFill/>
              <a:ln w="3175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  <p:grpSp>
            <p:nvGrpSpPr>
              <p:cNvPr id="172" name="그룹 171"/>
              <p:cNvGrpSpPr/>
              <p:nvPr/>
            </p:nvGrpSpPr>
            <p:grpSpPr>
              <a:xfrm>
                <a:off x="4372623" y="3840366"/>
                <a:ext cx="84355" cy="84282"/>
                <a:chOff x="4694198" y="3952039"/>
                <a:chExt cx="943187" cy="942368"/>
              </a:xfrm>
            </p:grpSpPr>
            <p:grpSp>
              <p:nvGrpSpPr>
                <p:cNvPr id="173" name="그룹 172"/>
                <p:cNvGrpSpPr/>
                <p:nvPr/>
              </p:nvGrpSpPr>
              <p:grpSpPr>
                <a:xfrm>
                  <a:off x="4695017" y="3952039"/>
                  <a:ext cx="942368" cy="942368"/>
                  <a:chOff x="2070468" y="4158663"/>
                  <a:chExt cx="486422" cy="486422"/>
                </a:xfrm>
              </p:grpSpPr>
              <p:sp>
                <p:nvSpPr>
                  <p:cNvPr id="176" name="타원 175"/>
                  <p:cNvSpPr/>
                  <p:nvPr/>
                </p:nvSpPr>
                <p:spPr>
                  <a:xfrm>
                    <a:off x="2070468" y="4158663"/>
                    <a:ext cx="486422" cy="48642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177" name="직선 연결선 176"/>
                  <p:cNvCxnSpPr>
                    <a:stCxn id="176" idx="2"/>
                    <a:endCxn id="176" idx="6"/>
                  </p:cNvCxnSpPr>
                  <p:nvPr/>
                </p:nvCxnSpPr>
                <p:spPr>
                  <a:xfrm>
                    <a:off x="2070468" y="4401874"/>
                    <a:ext cx="486422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78" name="직선 연결선 177"/>
                  <p:cNvCxnSpPr>
                    <a:stCxn id="176" idx="0"/>
                    <a:endCxn id="176" idx="4"/>
                  </p:cNvCxnSpPr>
                  <p:nvPr/>
                </p:nvCxnSpPr>
                <p:spPr>
                  <a:xfrm>
                    <a:off x="2313679" y="4158663"/>
                    <a:ext cx="0" cy="486422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74" name="원형 173"/>
                <p:cNvSpPr/>
                <p:nvPr/>
              </p:nvSpPr>
              <p:spPr>
                <a:xfrm>
                  <a:off x="4694198" y="3954340"/>
                  <a:ext cx="935219" cy="935219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ysClr val="windowText" lastClr="000000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" name="원형 174"/>
                <p:cNvSpPr/>
                <p:nvPr/>
              </p:nvSpPr>
              <p:spPr>
                <a:xfrm rot="10800000">
                  <a:off x="4701712" y="3958341"/>
                  <a:ext cx="935219" cy="935219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ysClr val="windowText" lastClr="000000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137" name="그룹 136"/>
            <p:cNvGrpSpPr/>
            <p:nvPr/>
          </p:nvGrpSpPr>
          <p:grpSpPr>
            <a:xfrm>
              <a:off x="1091858" y="488574"/>
              <a:ext cx="2665746" cy="1778051"/>
              <a:chOff x="882778" y="687972"/>
              <a:chExt cx="2665746" cy="1778051"/>
            </a:xfrm>
          </p:grpSpPr>
          <p:grpSp>
            <p:nvGrpSpPr>
              <p:cNvPr id="158" name="그룹 157"/>
              <p:cNvGrpSpPr/>
              <p:nvPr/>
            </p:nvGrpSpPr>
            <p:grpSpPr>
              <a:xfrm>
                <a:off x="1632542" y="1235401"/>
                <a:ext cx="1358663" cy="835406"/>
                <a:chOff x="2884553" y="2787572"/>
                <a:chExt cx="840153" cy="516588"/>
              </a:xfrm>
            </p:grpSpPr>
            <p:cxnSp>
              <p:nvCxnSpPr>
                <p:cNvPr id="163" name="직선 화살표 연결선 162"/>
                <p:cNvCxnSpPr/>
                <p:nvPr/>
              </p:nvCxnSpPr>
              <p:spPr>
                <a:xfrm flipV="1">
                  <a:off x="3273703" y="2787572"/>
                  <a:ext cx="0" cy="51658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64" name="직선 화살표 연결선 163"/>
                <p:cNvCxnSpPr/>
                <p:nvPr/>
              </p:nvCxnSpPr>
              <p:spPr>
                <a:xfrm flipV="1">
                  <a:off x="3273703" y="3228680"/>
                  <a:ext cx="451003" cy="687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65" name="직선 화살표 연결선 164"/>
                <p:cNvCxnSpPr/>
                <p:nvPr/>
              </p:nvCxnSpPr>
              <p:spPr>
                <a:xfrm flipH="1" flipV="1">
                  <a:off x="2884553" y="3112307"/>
                  <a:ext cx="389151" cy="18455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632542" y="2004358"/>
                    <a:ext cx="7055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9" name="직사각형 1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2542" y="2004358"/>
                    <a:ext cx="70557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698" r="-57143" b="-1170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직사각형 159"/>
                  <p:cNvSpPr/>
                  <p:nvPr/>
                </p:nvSpPr>
                <p:spPr>
                  <a:xfrm>
                    <a:off x="2740104" y="1443669"/>
                    <a:ext cx="808420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0" name="직사각형 1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0104" y="1443669"/>
                    <a:ext cx="808420" cy="56069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5493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직사각형 160"/>
                  <p:cNvSpPr/>
                  <p:nvPr/>
                </p:nvSpPr>
                <p:spPr>
                  <a:xfrm>
                    <a:off x="882778" y="1135515"/>
                    <a:ext cx="817282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1" name="직사각형 1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778" y="1135515"/>
                    <a:ext cx="817282" cy="56069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22535" b="-469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1804614" y="687972"/>
                    <a:ext cx="788477" cy="560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sup>
                            <m:e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62" name="직사각형 1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4614" y="687972"/>
                    <a:ext cx="788477" cy="56069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942" b="-183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8" name="그룹 137"/>
            <p:cNvGrpSpPr/>
            <p:nvPr/>
          </p:nvGrpSpPr>
          <p:grpSpPr>
            <a:xfrm>
              <a:off x="3595196" y="1842879"/>
              <a:ext cx="1878991" cy="1044690"/>
              <a:chOff x="3595196" y="1842879"/>
              <a:chExt cx="1878991" cy="10446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/>
                  <p:cNvSpPr/>
                  <p:nvPr/>
                </p:nvSpPr>
                <p:spPr>
                  <a:xfrm>
                    <a:off x="3692864" y="1842879"/>
                    <a:ext cx="568811" cy="400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4" name="직사각형 1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2864" y="1842879"/>
                    <a:ext cx="568811" cy="40010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8000" r="-56000" b="-1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4763974" y="2222345"/>
                    <a:ext cx="710213" cy="47409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5" name="직사각형 1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3974" y="2222345"/>
                    <a:ext cx="710213" cy="47409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3595196" y="2413473"/>
                    <a:ext cx="716861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6" name="직사각형 1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5196" y="2413473"/>
                    <a:ext cx="716861" cy="47409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4762" b="-380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4222952" y="1847332"/>
                    <a:ext cx="692487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7" name="직사각형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2952" y="1847332"/>
                    <a:ext cx="692487" cy="47409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9" name="그룹 138"/>
            <p:cNvGrpSpPr/>
            <p:nvPr/>
          </p:nvGrpSpPr>
          <p:grpSpPr>
            <a:xfrm>
              <a:off x="5193347" y="4379174"/>
              <a:ext cx="885234" cy="819326"/>
              <a:chOff x="5193347" y="4379174"/>
              <a:chExt cx="885234" cy="819326"/>
            </a:xfrm>
          </p:grpSpPr>
          <p:sp>
            <p:nvSpPr>
              <p:cNvPr id="152" name="원호 151"/>
              <p:cNvSpPr/>
              <p:nvPr/>
            </p:nvSpPr>
            <p:spPr>
              <a:xfrm rot="4413743">
                <a:off x="5193347" y="4722922"/>
                <a:ext cx="475578" cy="475578"/>
              </a:xfrm>
              <a:prstGeom prst="arc">
                <a:avLst>
                  <a:gd name="adj1" fmla="val 12751759"/>
                  <a:gd name="adj2" fmla="val 19714345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5632624" y="4379174"/>
                    <a:ext cx="4459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3" name="직사각형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2624" y="4379174"/>
                    <a:ext cx="445957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7692" r="-61538" b="-8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0" name="그룹 139"/>
            <p:cNvGrpSpPr/>
            <p:nvPr/>
          </p:nvGrpSpPr>
          <p:grpSpPr>
            <a:xfrm>
              <a:off x="6579678" y="2194626"/>
              <a:ext cx="1059682" cy="906050"/>
              <a:chOff x="6579678" y="2194626"/>
              <a:chExt cx="1059682" cy="906050"/>
            </a:xfrm>
          </p:grpSpPr>
          <p:sp>
            <p:nvSpPr>
              <p:cNvPr id="150" name="원호 149"/>
              <p:cNvSpPr/>
              <p:nvPr/>
            </p:nvSpPr>
            <p:spPr>
              <a:xfrm rot="18828377">
                <a:off x="7213149" y="2674465"/>
                <a:ext cx="426211" cy="426211"/>
              </a:xfrm>
              <a:prstGeom prst="arc">
                <a:avLst>
                  <a:gd name="adj1" fmla="val 11270961"/>
                  <a:gd name="adj2" fmla="val 18169909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sm" len="sm"/>
                <a:tailEnd type="arrow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6579678" y="2194626"/>
                    <a:ext cx="48923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51" name="직사각형 1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9678" y="2194626"/>
                    <a:ext cx="48923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8605" r="-79070" b="-12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1" name="직선 연결선 140"/>
            <p:cNvCxnSpPr/>
            <p:nvPr/>
          </p:nvCxnSpPr>
          <p:spPr>
            <a:xfrm flipH="1">
              <a:off x="4258800" y="4200018"/>
              <a:ext cx="381414" cy="16165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42" name="직선 연결선 141"/>
            <p:cNvCxnSpPr/>
            <p:nvPr/>
          </p:nvCxnSpPr>
          <p:spPr>
            <a:xfrm flipH="1" flipV="1">
              <a:off x="4720254" y="4177908"/>
              <a:ext cx="810477" cy="10858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43" name="직선 연결선 142"/>
            <p:cNvCxnSpPr/>
            <p:nvPr/>
          </p:nvCxnSpPr>
          <p:spPr>
            <a:xfrm flipH="1">
              <a:off x="4722852" y="3963364"/>
              <a:ext cx="456177" cy="193347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grpSp>
          <p:nvGrpSpPr>
            <p:cNvPr id="144" name="그룹 143"/>
            <p:cNvGrpSpPr/>
            <p:nvPr/>
          </p:nvGrpSpPr>
          <p:grpSpPr>
            <a:xfrm>
              <a:off x="3973568" y="3463138"/>
              <a:ext cx="1636835" cy="1203493"/>
              <a:chOff x="3973568" y="3463138"/>
              <a:chExt cx="1636835" cy="1203493"/>
            </a:xfrm>
          </p:grpSpPr>
          <p:cxnSp>
            <p:nvCxnSpPr>
              <p:cNvPr id="145" name="직선 화살표 연결선 144"/>
              <p:cNvCxnSpPr/>
              <p:nvPr/>
            </p:nvCxnSpPr>
            <p:spPr>
              <a:xfrm flipV="1">
                <a:off x="4720550" y="3999767"/>
                <a:ext cx="370369" cy="1585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6" name="직선 화살표 연결선 145"/>
              <p:cNvCxnSpPr/>
              <p:nvPr/>
            </p:nvCxnSpPr>
            <p:spPr>
              <a:xfrm flipH="1" flipV="1">
                <a:off x="4253768" y="4112193"/>
                <a:ext cx="381358" cy="5294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4307619" y="4266520"/>
                    <a:ext cx="562397" cy="4001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619" y="4266520"/>
                    <a:ext cx="562397" cy="40011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8000" r="-54000" b="-1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4909054" y="3522785"/>
                    <a:ext cx="701349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p>
                            <m:e>
                              <m:r>
                                <a:rPr kumimoji="0" lang="en-US" altLang="ko-KR" sz="16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8" name="직사각형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054" y="3522785"/>
                    <a:ext cx="701349" cy="47409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3973568" y="3463138"/>
                    <a:ext cx="676975" cy="47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altLang="ko-KR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0" lang="en-US" altLang="ko-KR" sz="1600" b="1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kumimoji="0" lang="ko-KR" altLang="en-US" sz="1600" b="1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</a:rPr>
                                <m:t> </m:t>
                              </m:r>
                            </m:e>
                          </m:sPre>
                        </m:oMath>
                      </m:oMathPara>
                    </a14:m>
                    <a:endParaRPr kumimoji="0" lang="ko-KR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49" name="직사각형 1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3568" y="3463138"/>
                    <a:ext cx="676975" cy="47409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085" b="-4047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1" name="그룹 220"/>
          <p:cNvGrpSpPr/>
          <p:nvPr/>
        </p:nvGrpSpPr>
        <p:grpSpPr>
          <a:xfrm>
            <a:off x="10490186" y="2001433"/>
            <a:ext cx="2130277" cy="1040820"/>
            <a:chOff x="1544090" y="5058315"/>
            <a:chExt cx="2033847" cy="769754"/>
          </a:xfrm>
        </p:grpSpPr>
        <p:grpSp>
          <p:nvGrpSpPr>
            <p:cNvPr id="222" name="그룹 221"/>
            <p:cNvGrpSpPr/>
            <p:nvPr/>
          </p:nvGrpSpPr>
          <p:grpSpPr>
            <a:xfrm>
              <a:off x="1987799" y="5141440"/>
              <a:ext cx="1038032" cy="630071"/>
              <a:chOff x="2307959" y="1404728"/>
              <a:chExt cx="4203022" cy="2551175"/>
            </a:xfrm>
          </p:grpSpPr>
          <p:grpSp>
            <p:nvGrpSpPr>
              <p:cNvPr id="224" name="그룹 223"/>
              <p:cNvGrpSpPr/>
              <p:nvPr/>
            </p:nvGrpSpPr>
            <p:grpSpPr>
              <a:xfrm>
                <a:off x="2307959" y="2052136"/>
                <a:ext cx="4203022" cy="1903767"/>
                <a:chOff x="1397879" y="2458266"/>
                <a:chExt cx="4203022" cy="1903767"/>
              </a:xfrm>
            </p:grpSpPr>
            <p:grpSp>
              <p:nvGrpSpPr>
                <p:cNvPr id="235" name="그룹 234"/>
                <p:cNvGrpSpPr/>
                <p:nvPr/>
              </p:nvGrpSpPr>
              <p:grpSpPr>
                <a:xfrm>
                  <a:off x="2871111" y="3258916"/>
                  <a:ext cx="842393" cy="1103117"/>
                  <a:chOff x="2871111" y="3258916"/>
                  <a:chExt cx="842393" cy="1103117"/>
                </a:xfrm>
              </p:grpSpPr>
              <p:cxnSp>
                <p:nvCxnSpPr>
                  <p:cNvPr id="243" name="직선 연결선 242"/>
                  <p:cNvCxnSpPr/>
                  <p:nvPr/>
                </p:nvCxnSpPr>
                <p:spPr>
                  <a:xfrm flipV="1">
                    <a:off x="2871111" y="3258916"/>
                    <a:ext cx="478972" cy="8066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/>
                  <p:cNvCxnSpPr/>
                  <p:nvPr/>
                </p:nvCxnSpPr>
                <p:spPr>
                  <a:xfrm>
                    <a:off x="2871111" y="406559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그룹 235"/>
                <p:cNvGrpSpPr/>
                <p:nvPr/>
              </p:nvGrpSpPr>
              <p:grpSpPr>
                <a:xfrm>
                  <a:off x="4758508" y="2458266"/>
                  <a:ext cx="842393" cy="1103117"/>
                  <a:chOff x="4758508" y="2458266"/>
                  <a:chExt cx="842393" cy="1103117"/>
                </a:xfrm>
              </p:grpSpPr>
              <p:cxnSp>
                <p:nvCxnSpPr>
                  <p:cNvPr id="241" name="직선 연결선 240"/>
                  <p:cNvCxnSpPr/>
                  <p:nvPr/>
                </p:nvCxnSpPr>
                <p:spPr>
                  <a:xfrm flipV="1">
                    <a:off x="4758508" y="2458266"/>
                    <a:ext cx="478972" cy="8066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241"/>
                  <p:cNvCxnSpPr/>
                  <p:nvPr/>
                </p:nvCxnSpPr>
                <p:spPr>
                  <a:xfrm>
                    <a:off x="4758508" y="326494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7" name="직선 연결선 236"/>
                <p:cNvCxnSpPr/>
                <p:nvPr/>
              </p:nvCxnSpPr>
              <p:spPr>
                <a:xfrm>
                  <a:off x="3553866" y="3166739"/>
                  <a:ext cx="541855" cy="1906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8" name="그룹 237"/>
                <p:cNvGrpSpPr/>
                <p:nvPr/>
              </p:nvGrpSpPr>
              <p:grpSpPr>
                <a:xfrm>
                  <a:off x="1397879" y="3166739"/>
                  <a:ext cx="842393" cy="972464"/>
                  <a:chOff x="1397879" y="3166739"/>
                  <a:chExt cx="842393" cy="972464"/>
                </a:xfrm>
              </p:grpSpPr>
              <p:cxnSp>
                <p:nvCxnSpPr>
                  <p:cNvPr id="239" name="직선 연결선 238"/>
                  <p:cNvCxnSpPr/>
                  <p:nvPr/>
                </p:nvCxnSpPr>
                <p:spPr>
                  <a:xfrm flipV="1">
                    <a:off x="1397879" y="3166739"/>
                    <a:ext cx="401395" cy="67602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/>
                  <p:cNvCxnSpPr/>
                  <p:nvPr/>
                </p:nvCxnSpPr>
                <p:spPr>
                  <a:xfrm>
                    <a:off x="1397879" y="3842762"/>
                    <a:ext cx="842393" cy="2964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5" name="그룹 224"/>
              <p:cNvGrpSpPr/>
              <p:nvPr/>
            </p:nvGrpSpPr>
            <p:grpSpPr>
              <a:xfrm>
                <a:off x="2538941" y="1404728"/>
                <a:ext cx="3675062" cy="1530471"/>
                <a:chOff x="1689100" y="1792000"/>
                <a:chExt cx="3675063" cy="1530470"/>
              </a:xfrm>
            </p:grpSpPr>
            <p:cxnSp>
              <p:nvCxnSpPr>
                <p:cNvPr id="226" name="직선 연결선 225"/>
                <p:cNvCxnSpPr/>
                <p:nvPr/>
              </p:nvCxnSpPr>
              <p:spPr>
                <a:xfrm flipH="1" flipV="1">
                  <a:off x="1689100" y="2709091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/>
                <p:cNvCxnSpPr/>
                <p:nvPr/>
              </p:nvCxnSpPr>
              <p:spPr>
                <a:xfrm>
                  <a:off x="1689100" y="2709091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/>
                <p:cNvCxnSpPr/>
                <p:nvPr/>
              </p:nvCxnSpPr>
              <p:spPr>
                <a:xfrm flipH="1">
                  <a:off x="3200400" y="1994474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/>
                <p:cNvCxnSpPr/>
                <p:nvPr/>
              </p:nvCxnSpPr>
              <p:spPr>
                <a:xfrm>
                  <a:off x="3200400" y="2911565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 229"/>
                <p:cNvCxnSpPr/>
                <p:nvPr/>
              </p:nvCxnSpPr>
              <p:spPr>
                <a:xfrm>
                  <a:off x="5364161" y="1994474"/>
                  <a:ext cx="0" cy="4049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/>
                <p:cNvCxnSpPr/>
                <p:nvPr/>
              </p:nvCxnSpPr>
              <p:spPr>
                <a:xfrm flipH="1">
                  <a:off x="1689102" y="1792000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 231"/>
                <p:cNvCxnSpPr/>
                <p:nvPr/>
              </p:nvCxnSpPr>
              <p:spPr>
                <a:xfrm flipH="1" flipV="1">
                  <a:off x="1689100" y="3119996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 232"/>
                <p:cNvCxnSpPr/>
                <p:nvPr/>
              </p:nvCxnSpPr>
              <p:spPr>
                <a:xfrm flipH="1" flipV="1">
                  <a:off x="3852863" y="1792000"/>
                  <a:ext cx="1511300" cy="2024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 233"/>
                <p:cNvCxnSpPr/>
                <p:nvPr/>
              </p:nvCxnSpPr>
              <p:spPr>
                <a:xfrm flipH="1">
                  <a:off x="3200400" y="2399423"/>
                  <a:ext cx="2163761" cy="9170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3" name="직사각형 222"/>
            <p:cNvSpPr/>
            <p:nvPr/>
          </p:nvSpPr>
          <p:spPr>
            <a:xfrm>
              <a:off x="1544090" y="5058315"/>
              <a:ext cx="2033847" cy="7697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그룹 253"/>
          <p:cNvGrpSpPr/>
          <p:nvPr/>
        </p:nvGrpSpPr>
        <p:grpSpPr>
          <a:xfrm>
            <a:off x="5472771" y="3131870"/>
            <a:ext cx="3259296" cy="2109390"/>
            <a:chOff x="5842687" y="3224643"/>
            <a:chExt cx="3259296" cy="2109390"/>
          </a:xfrm>
        </p:grpSpPr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178609" y="3342009"/>
              <a:ext cx="1923374" cy="1936369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50940" y="3829987"/>
              <a:ext cx="1349733" cy="1402206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>
              <a:off x="5842687" y="3224643"/>
              <a:ext cx="3031989" cy="2109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781143" y="2575728"/>
            <a:ext cx="2335876" cy="590203"/>
            <a:chOff x="1781143" y="3167012"/>
            <a:chExt cx="2335876" cy="590203"/>
          </a:xfrm>
        </p:grpSpPr>
        <p:sp>
          <p:nvSpPr>
            <p:cNvPr id="48" name="직사각형 47"/>
            <p:cNvSpPr/>
            <p:nvPr/>
          </p:nvSpPr>
          <p:spPr>
            <a:xfrm>
              <a:off x="1781143" y="316701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913863" y="3279815"/>
              <a:ext cx="20808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smtClean="0"/>
                <a:t>Low-level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</p:grpSp>
      <p:sp>
        <p:nvSpPr>
          <p:cNvPr id="218" name="아래쪽 화살표 217"/>
          <p:cNvSpPr/>
          <p:nvPr/>
        </p:nvSpPr>
        <p:spPr>
          <a:xfrm>
            <a:off x="2748962" y="3171074"/>
            <a:ext cx="390698" cy="5211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47" idx="1"/>
          </p:cNvCxnSpPr>
          <p:nvPr/>
        </p:nvCxnSpPr>
        <p:spPr>
          <a:xfrm>
            <a:off x="874703" y="1735357"/>
            <a:ext cx="906440" cy="3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>
            <a:endCxn id="48" idx="1"/>
          </p:cNvCxnSpPr>
          <p:nvPr/>
        </p:nvCxnSpPr>
        <p:spPr>
          <a:xfrm>
            <a:off x="874703" y="2870830"/>
            <a:ext cx="9064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74703" y="1735359"/>
            <a:ext cx="2181" cy="37576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/>
              <p:cNvSpPr txBox="1"/>
              <p:nvPr/>
            </p:nvSpPr>
            <p:spPr>
              <a:xfrm>
                <a:off x="983650" y="1341473"/>
                <a:ext cx="588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7" name="TextBox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1341473"/>
                <a:ext cx="588174" cy="369332"/>
              </a:xfrm>
              <a:prstGeom prst="rect">
                <a:avLst/>
              </a:prstGeom>
              <a:blipFill>
                <a:blip r:embed="rId2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7" name="그룹 256"/>
          <p:cNvGrpSpPr/>
          <p:nvPr/>
        </p:nvGrpSpPr>
        <p:grpSpPr>
          <a:xfrm>
            <a:off x="1707639" y="4127639"/>
            <a:ext cx="2475114" cy="986652"/>
            <a:chOff x="1707639" y="4413389"/>
            <a:chExt cx="2475114" cy="986652"/>
          </a:xfrm>
        </p:grpSpPr>
        <p:grpSp>
          <p:nvGrpSpPr>
            <p:cNvPr id="258" name="그룹 257"/>
            <p:cNvGrpSpPr/>
            <p:nvPr/>
          </p:nvGrpSpPr>
          <p:grpSpPr>
            <a:xfrm>
              <a:off x="1707639" y="4809838"/>
              <a:ext cx="2475114" cy="590203"/>
              <a:chOff x="2204919" y="4932989"/>
              <a:chExt cx="2475114" cy="590203"/>
            </a:xfrm>
          </p:grpSpPr>
          <p:sp>
            <p:nvSpPr>
              <p:cNvPr id="268" name="직사각형 267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직사각형 269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9" name="그룹 258"/>
            <p:cNvGrpSpPr/>
            <p:nvPr/>
          </p:nvGrpSpPr>
          <p:grpSpPr>
            <a:xfrm>
              <a:off x="1819113" y="4428659"/>
              <a:ext cx="605806" cy="366889"/>
              <a:chOff x="1819113" y="4428659"/>
              <a:chExt cx="605806" cy="366889"/>
            </a:xfrm>
          </p:grpSpPr>
          <p:sp>
            <p:nvSpPr>
              <p:cNvPr id="266" name="아래쪽 화살표 265"/>
              <p:cNvSpPr/>
              <p:nvPr/>
            </p:nvSpPr>
            <p:spPr>
              <a:xfrm>
                <a:off x="1819113" y="4428659"/>
                <a:ext cx="605806" cy="366889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직사각형 266"/>
                  <p:cNvSpPr/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7" name="직사각형 2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882" y="4428660"/>
                    <a:ext cx="334885" cy="26830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90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0" name="그룹 259"/>
            <p:cNvGrpSpPr/>
            <p:nvPr/>
          </p:nvGrpSpPr>
          <p:grpSpPr>
            <a:xfrm>
              <a:off x="2643555" y="4413390"/>
              <a:ext cx="605806" cy="378192"/>
              <a:chOff x="1819113" y="4417357"/>
              <a:chExt cx="605806" cy="378192"/>
            </a:xfrm>
          </p:grpSpPr>
          <p:sp>
            <p:nvSpPr>
              <p:cNvPr id="264" name="아래쪽 화살표 263"/>
              <p:cNvSpPr/>
              <p:nvPr/>
            </p:nvSpPr>
            <p:spPr>
              <a:xfrm>
                <a:off x="1819113" y="4417357"/>
                <a:ext cx="605806" cy="378192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5" name="직사각형 2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33423"/>
                    <a:ext cx="334885" cy="26161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1" name="그룹 260"/>
            <p:cNvGrpSpPr/>
            <p:nvPr/>
          </p:nvGrpSpPr>
          <p:grpSpPr>
            <a:xfrm>
              <a:off x="3467831" y="4413389"/>
              <a:ext cx="605806" cy="379733"/>
              <a:chOff x="1819113" y="4415815"/>
              <a:chExt cx="605806" cy="379733"/>
            </a:xfrm>
          </p:grpSpPr>
          <p:sp>
            <p:nvSpPr>
              <p:cNvPr id="262" name="아래쪽 화살표 261"/>
              <p:cNvSpPr/>
              <p:nvPr/>
            </p:nvSpPr>
            <p:spPr>
              <a:xfrm>
                <a:off x="1819113" y="4415815"/>
                <a:ext cx="605806" cy="379733"/>
              </a:xfrm>
              <a:prstGeom prst="downArrow">
                <a:avLst>
                  <a:gd name="adj1" fmla="val 50000"/>
                  <a:gd name="adj2" fmla="val 5620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3" name="직사각형 2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645" y="4457238"/>
                    <a:ext cx="334885" cy="24506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2" name="직사각형 101"/>
          <p:cNvSpPr/>
          <p:nvPr/>
        </p:nvSpPr>
        <p:spPr>
          <a:xfrm>
            <a:off x="1707639" y="1341473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1706753" y="2474183"/>
            <a:ext cx="2475114" cy="77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1344581" y="3635802"/>
            <a:ext cx="3230036" cy="1674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1"/>
            </p:par>
            <p:par>
              <p:cTn id="22"/>
            </p:par>
            <p:par>
              <p:cTn id="23"/>
            </p:par>
            <p:par>
              <p:cTn id="24"/>
            </p:par>
            <p:par>
              <p:cTn id="25"/>
            </p:par>
            <p:par>
              <p:cTn id="26"/>
            </p:par>
          </p:childTnLst>
        </p:cTn>
      </p:par>
    </p:tnLst>
    <p:bldLst>
      <p:bldP spid="102" grpId="0" animBg="1"/>
      <p:bldP spid="271" grpId="0" animBg="1"/>
      <p:bldP spid="2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</a:t>
            </a:r>
            <a:r>
              <a:rPr lang="en-US" altLang="ko-KR" sz="3000" dirty="0" smtClean="0"/>
              <a:t>Literature Review: HLC</a:t>
            </a:r>
            <a:endParaRPr lang="ko-KR" altLang="en-US" sz="3000" dirty="0"/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29" y="1257299"/>
            <a:ext cx="4314250" cy="43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91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Course Topic – Trajectory Optimization</a:t>
            </a:r>
            <a:endParaRPr lang="ko-KR" altLang="en-US" sz="3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881612"/>
            <a:ext cx="7886700" cy="47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Block diagram of motion control framework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232931" y="1271968"/>
            <a:ext cx="4623061" cy="4931234"/>
            <a:chOff x="737756" y="1271968"/>
            <a:chExt cx="4623061" cy="49312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316" y="2308934"/>
                  <a:ext cx="1736501" cy="39158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직사각형 77"/>
            <p:cNvSpPr/>
            <p:nvPr/>
          </p:nvSpPr>
          <p:spPr>
            <a:xfrm>
              <a:off x="3063138" y="4767454"/>
              <a:ext cx="679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Plant</a:t>
              </a: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21593" y="4783044"/>
              <a:ext cx="3075709" cy="104082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285968" y="1691661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Reference Generator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285968" y="2722122"/>
              <a:ext cx="2335876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Inverse Kinematics</a:t>
              </a:r>
              <a:endParaRPr lang="ko-KR" altLang="en-US" b="1" dirty="0"/>
            </a:p>
          </p:txBody>
        </p:sp>
        <p:sp>
          <p:nvSpPr>
            <p:cNvPr id="49" name="아래쪽 화살표 48"/>
            <p:cNvSpPr/>
            <p:nvPr/>
          </p:nvSpPr>
          <p:spPr>
            <a:xfrm>
              <a:off x="3258557" y="2281864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85968" y="3752583"/>
              <a:ext cx="2335876" cy="5902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Optimization Based Motion 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아래쪽 화살표 50"/>
            <p:cNvSpPr/>
            <p:nvPr/>
          </p:nvSpPr>
          <p:spPr>
            <a:xfrm>
              <a:off x="3258557" y="3312325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3326729"/>
                  <a:ext cx="1691617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아래쪽 화살표 52"/>
            <p:cNvSpPr/>
            <p:nvPr/>
          </p:nvSpPr>
          <p:spPr>
            <a:xfrm>
              <a:off x="3258557" y="4342786"/>
              <a:ext cx="390698" cy="44025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2204919" y="5096860"/>
              <a:ext cx="2475114" cy="590203"/>
              <a:chOff x="2204919" y="4932989"/>
              <a:chExt cx="2475114" cy="590203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204919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Position control robot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029957" y="4932989"/>
                <a:ext cx="825038" cy="590203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Torque</a:t>
                </a:r>
              </a:p>
              <a:p>
                <a:pPr algn="ctr"/>
                <a:r>
                  <a:rPr lang="en-US" altLang="ko-KR" sz="1200" b="1" dirty="0" smtClean="0"/>
                  <a:t>control robot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직사각형 55"/>
                  <p:cNvSpPr/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200" b="1" dirty="0"/>
                  </a:p>
                  <a:p>
                    <a:pPr algn="ctr"/>
                    <a:r>
                      <a:rPr lang="en-US" altLang="ko-KR" sz="1200" b="1" dirty="0"/>
                      <a:t>control </a:t>
                    </a:r>
                    <a:r>
                      <a:rPr lang="en-US" altLang="ko-KR" sz="1200" b="1" dirty="0" smtClean="0"/>
                      <a:t>robot</a:t>
                    </a:r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56" name="직사각형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4995" y="4932989"/>
                    <a:ext cx="825038" cy="5902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824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255" y="4367124"/>
                  <a:ext cx="1691618" cy="397866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359" y="5833870"/>
                  <a:ext cx="9055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직선 연결선 58"/>
            <p:cNvCxnSpPr/>
            <p:nvPr/>
          </p:nvCxnSpPr>
          <p:spPr>
            <a:xfrm>
              <a:off x="3453906" y="5823865"/>
              <a:ext cx="0" cy="379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1381708" y="6203202"/>
              <a:ext cx="20721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𝑐𝑜𝑛𝑡𝑎𝑐𝑡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𝑖𝑛𝑓𝑜</m:t>
                      </m:r>
                    </m:oMath>
                  </a14:m>
                  <a:r>
                    <a:rPr lang="ko-KR" altLang="en-US" dirty="0" smtClean="0"/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23" y="1485698"/>
                  <a:ext cx="156433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/>
            <p:cNvCxnSpPr>
              <a:stCxn id="66" idx="2"/>
            </p:cNvCxnSpPr>
            <p:nvPr/>
          </p:nvCxnSpPr>
          <p:spPr>
            <a:xfrm>
              <a:off x="1381708" y="4028053"/>
              <a:ext cx="0" cy="2175149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1489738" y="2111453"/>
              <a:ext cx="0" cy="14432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1489738" y="2111453"/>
              <a:ext cx="79622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직사각형 65"/>
            <p:cNvSpPr/>
            <p:nvPr/>
          </p:nvSpPr>
          <p:spPr>
            <a:xfrm>
              <a:off x="737756" y="3437850"/>
              <a:ext cx="1287903" cy="590203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State</a:t>
              </a:r>
            </a:p>
            <a:p>
              <a:pPr algn="ctr"/>
              <a:r>
                <a:rPr lang="en-US" altLang="ko-KR" b="1" dirty="0" smtClean="0"/>
                <a:t>Estimator</a:t>
              </a:r>
              <a:endParaRPr lang="ko-KR" altLang="en-US" b="1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281919" y="1855030"/>
              <a:ext cx="0" cy="1574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/>
                <p:cNvSpPr/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429" y="2103910"/>
                  <a:ext cx="61382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직선 연결선 68"/>
            <p:cNvCxnSpPr/>
            <p:nvPr/>
          </p:nvCxnSpPr>
          <p:spPr>
            <a:xfrm flipH="1">
              <a:off x="1281919" y="1855030"/>
              <a:ext cx="100404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041" y="1271968"/>
                  <a:ext cx="1201162" cy="410753"/>
                </a:xfrm>
                <a:prstGeom prst="rect">
                  <a:avLst/>
                </a:prstGeom>
                <a:blipFill>
                  <a:blip r:embed="rId10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/>
          <p:cNvGrpSpPr/>
          <p:nvPr/>
        </p:nvGrpSpPr>
        <p:grpSpPr>
          <a:xfrm>
            <a:off x="5000246" y="1691661"/>
            <a:ext cx="3995104" cy="3780783"/>
            <a:chOff x="5517941" y="439763"/>
            <a:chExt cx="6258691" cy="5922937"/>
          </a:xfrm>
        </p:grpSpPr>
        <p:sp>
          <p:nvSpPr>
            <p:cNvPr id="218" name="직사각형 217"/>
            <p:cNvSpPr/>
            <p:nvPr/>
          </p:nvSpPr>
          <p:spPr>
            <a:xfrm>
              <a:off x="5884525" y="1374784"/>
              <a:ext cx="5892107" cy="41698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en-US" altLang="ko-KR" b="1" dirty="0" smtClean="0"/>
            </a:p>
            <a:p>
              <a:pPr algn="ctr"/>
              <a:endParaRPr lang="ko-KR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8830578" y="816386"/>
                  <a:ext cx="169161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578" y="816386"/>
                  <a:ext cx="1691617" cy="391582"/>
                </a:xfrm>
                <a:prstGeom prst="rect">
                  <a:avLst/>
                </a:prstGeom>
                <a:blipFill>
                  <a:blip r:embed="rId11"/>
                  <a:stretch>
                    <a:fillRect r="-45763" b="-707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직사각형 246"/>
            <p:cNvSpPr/>
            <p:nvPr/>
          </p:nvSpPr>
          <p:spPr>
            <a:xfrm>
              <a:off x="5517941" y="439763"/>
              <a:ext cx="3298476" cy="1012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/>
                <a:t>Optimization Based </a:t>
              </a:r>
              <a:endParaRPr lang="en-US" altLang="ko-KR" b="1" dirty="0" smtClean="0"/>
            </a:p>
            <a:p>
              <a:pPr algn="ctr"/>
              <a:r>
                <a:rPr lang="en-US" altLang="ko-KR" b="1" dirty="0" smtClean="0"/>
                <a:t>Motion </a:t>
              </a:r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  <p:cxnSp>
          <p:nvCxnSpPr>
            <p:cNvPr id="248" name="직선 연결선 247"/>
            <p:cNvCxnSpPr/>
            <p:nvPr/>
          </p:nvCxnSpPr>
          <p:spPr>
            <a:xfrm flipV="1">
              <a:off x="8830578" y="778109"/>
              <a:ext cx="0" cy="11313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직사각형 248"/>
            <p:cNvSpPr/>
            <p:nvPr/>
          </p:nvSpPr>
          <p:spPr>
            <a:xfrm>
              <a:off x="6193867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Constraints</a:t>
              </a:r>
              <a:endParaRPr lang="ko-KR" altLang="en-US" b="1" dirty="0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8985249" y="2269447"/>
              <a:ext cx="2501900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Desired behaviors</a:t>
              </a:r>
              <a:endParaRPr lang="ko-KR" altLang="en-US" b="1" dirty="0"/>
            </a:p>
          </p:txBody>
        </p:sp>
        <p:cxnSp>
          <p:nvCxnSpPr>
            <p:cNvPr id="251" name="직선 연결선 250"/>
            <p:cNvCxnSpPr>
              <a:stCxn id="249" idx="0"/>
            </p:cNvCxnSpPr>
            <p:nvPr/>
          </p:nvCxnSpPr>
          <p:spPr>
            <a:xfrm flipV="1">
              <a:off x="74448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 flipV="1">
              <a:off x="10188017" y="1909447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7444817" y="1909447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 flipV="1">
              <a:off x="7444817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 flipV="1">
              <a:off x="10216034" y="319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/>
            <p:nvPr/>
          </p:nvCxnSpPr>
          <p:spPr>
            <a:xfrm>
              <a:off x="7444817" y="3554974"/>
              <a:ext cx="277121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/>
            <p:cNvCxnSpPr/>
            <p:nvPr/>
          </p:nvCxnSpPr>
          <p:spPr>
            <a:xfrm flipV="1">
              <a:off x="8830578" y="3554974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직사각형 258"/>
            <p:cNvSpPr/>
            <p:nvPr/>
          </p:nvSpPr>
          <p:spPr>
            <a:xfrm>
              <a:off x="7579475" y="3917582"/>
              <a:ext cx="2501899" cy="9097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QP solver</a:t>
              </a:r>
              <a:endParaRPr lang="ko-KR" altLang="en-US" b="1" dirty="0"/>
            </a:p>
          </p:txBody>
        </p:sp>
        <p:cxnSp>
          <p:nvCxnSpPr>
            <p:cNvPr id="260" name="직선 연결선 259"/>
            <p:cNvCxnSpPr/>
            <p:nvPr/>
          </p:nvCxnSpPr>
          <p:spPr>
            <a:xfrm flipV="1">
              <a:off x="8830578" y="4828338"/>
              <a:ext cx="0" cy="15343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/>
                <p:cNvSpPr txBox="1"/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1" name="TextBox 2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551" y="5762853"/>
                  <a:ext cx="1691618" cy="397866"/>
                </a:xfrm>
                <a:prstGeom prst="rect">
                  <a:avLst/>
                </a:prstGeom>
                <a:blipFill>
                  <a:blip r:embed="rId12"/>
                  <a:stretch>
                    <a:fillRect r="-49718" b="-5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4" name="타원 263"/>
          <p:cNvSpPr/>
          <p:nvPr/>
        </p:nvSpPr>
        <p:spPr>
          <a:xfrm>
            <a:off x="3148675" y="4367124"/>
            <a:ext cx="1716556" cy="4159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15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Course Topic – Trajectory Optimization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068716" y="1878231"/>
                <a:ext cx="3086100" cy="1284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func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indent="66675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ko-KR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ko-KR" altLang="ko-KR" sz="2000" dirty="0">
                  <a:latin typeface="Times New Roman" panose="02020603050405020304" pitchFamily="18" charset="0"/>
                </a:endParaRPr>
              </a:p>
              <a:p>
                <a:r>
                  <a:rPr lang="en-US" altLang="ko-KR" sz="2000" dirty="0" smtClean="0"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ko-KR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ko-KR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0 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716" y="1878231"/>
                <a:ext cx="3086100" cy="1284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325484" y="3628957"/>
            <a:ext cx="8032157" cy="2194537"/>
            <a:chOff x="325484" y="3426702"/>
            <a:chExt cx="8032157" cy="2194537"/>
          </a:xfrm>
        </p:grpSpPr>
        <p:grpSp>
          <p:nvGrpSpPr>
            <p:cNvPr id="8" name="그룹 7"/>
            <p:cNvGrpSpPr/>
            <p:nvPr/>
          </p:nvGrpSpPr>
          <p:grpSpPr>
            <a:xfrm>
              <a:off x="4611766" y="3426702"/>
              <a:ext cx="3745875" cy="2194537"/>
              <a:chOff x="330482" y="3405905"/>
              <a:chExt cx="3745875" cy="2194537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792995" y="3405905"/>
                <a:ext cx="3280228" cy="109326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92995" y="4499170"/>
                <a:ext cx="3280228" cy="110127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내용 개체 틀 2"/>
              <p:cNvSpPr txBox="1">
                <a:spLocks/>
              </p:cNvSpPr>
              <p:nvPr/>
            </p:nvSpPr>
            <p:spPr>
              <a:xfrm>
                <a:off x="330482" y="3405907"/>
                <a:ext cx="3745875" cy="2184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altLang="ko-KR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Equality </a:t>
                </a: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constraint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Dynamics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Contact constraint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Inequality constraint</a:t>
                </a: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Friction cone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Center of Pressure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altLang="ko-KR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25484" y="3426702"/>
              <a:ext cx="4755337" cy="2192790"/>
              <a:chOff x="3607050" y="3407652"/>
              <a:chExt cx="4755337" cy="2192790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073223" y="3407652"/>
                <a:ext cx="4289164" cy="219279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내용 개체 틀 2"/>
              <p:cNvSpPr txBox="1">
                <a:spLocks/>
              </p:cNvSpPr>
              <p:nvPr/>
            </p:nvSpPr>
            <p:spPr>
              <a:xfrm>
                <a:off x="3607050" y="3424957"/>
                <a:ext cx="4631512" cy="21145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altLang="ko-KR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Cost </a:t>
                </a:r>
                <a:r>
                  <a:rPr lang="en-US" altLang="ko-KR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function</a:t>
                </a: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Cartesian space </a:t>
                </a:r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acceleration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Joint </a:t>
                </a:r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space acceleration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Weight distribution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2"/>
                <a:r>
                  <a:rPr lang="en-US" altLang="ko-KR" dirty="0">
                    <a:latin typeface="times" panose="02020603050405020304" pitchFamily="18" charset="0"/>
                    <a:cs typeface="times" panose="02020603050405020304" pitchFamily="18" charset="0"/>
                  </a:rPr>
                  <a:t>Center of Pressure </a:t>
                </a:r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tracking</a:t>
                </a:r>
              </a:p>
              <a:p>
                <a:pPr lvl="2"/>
                <a:r>
                  <a:rPr lang="en-US" altLang="ko-KR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Direct tracking and regularization</a:t>
                </a:r>
                <a:endParaRPr lang="en-US" altLang="ko-KR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</p:grp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881612"/>
            <a:ext cx="7886700" cy="228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Quadratic Programming</a:t>
            </a:r>
          </a:p>
          <a:p>
            <a:pPr marL="0" indent="0">
              <a:buNone/>
            </a:pPr>
            <a:r>
              <a:rPr lang="en-US" altLang="ko-KR" sz="2000" dirty="0" smtClean="0"/>
              <a:t>  -  Optimize the general cost function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9477078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9" y="-20202"/>
            <a:ext cx="8814610" cy="903501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3. Future Work</a:t>
            </a:r>
            <a:endParaRPr lang="ko-KR" altLang="en-US" sz="3000" dirty="0"/>
          </a:p>
        </p:txBody>
      </p:sp>
      <p:sp>
        <p:nvSpPr>
          <p:cNvPr id="74" name="내용 개체 틀 2"/>
          <p:cNvSpPr txBox="1">
            <a:spLocks/>
          </p:cNvSpPr>
          <p:nvPr/>
        </p:nvSpPr>
        <p:spPr>
          <a:xfrm>
            <a:off x="628650" y="1333361"/>
            <a:ext cx="7886700" cy="216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 Optimization based motion controller design:</a:t>
            </a:r>
          </a:p>
          <a:p>
            <a:pPr marL="0" indent="0">
              <a:buNone/>
            </a:pPr>
            <a:r>
              <a:rPr lang="en-US" altLang="ko-KR" sz="2000" dirty="0" smtClean="0"/>
              <a:t>    -  Model: Full model or Reduced model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State: Full state or Reduced state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Cost function: desired behaviors to be optimized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-  Equality and inequality constraint: actuator bounds, no foot slipping</a:t>
            </a:r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628650" y="3949812"/>
            <a:ext cx="7886700" cy="216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Select appropriate Quadratic Programming solver</a:t>
            </a:r>
          </a:p>
          <a:p>
            <a:pPr marL="0" indent="0">
              <a:buNone/>
            </a:pPr>
            <a:r>
              <a:rPr lang="en-US" altLang="ko-KR" sz="2000" dirty="0" smtClean="0"/>
              <a:t>  </a:t>
            </a:r>
          </a:p>
          <a:p>
            <a:r>
              <a:rPr lang="en-US" altLang="ko-KR" sz="2000" dirty="0" smtClean="0"/>
              <a:t>Test </a:t>
            </a:r>
            <a:r>
              <a:rPr lang="en-US" altLang="ko-KR" sz="2000" dirty="0"/>
              <a:t>on full-body simulator</a:t>
            </a:r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04810135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11402</TotalTime>
  <Words>327</Words>
  <Application>Microsoft Office PowerPoint</Application>
  <PresentationFormat>화면 슬라이드 쇼(4:3)</PresentationFormat>
  <Paragraphs>150</Paragraphs>
  <Slides>11</Slides>
  <Notes>10</Notes>
  <HiddenSlides>0</HiddenSlides>
  <MMClips>10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Centaur</vt:lpstr>
      <vt:lpstr>HY헤드라인M</vt:lpstr>
      <vt:lpstr>맑은 고딕</vt:lpstr>
      <vt:lpstr>Arial</vt:lpstr>
      <vt:lpstr>Calibri</vt:lpstr>
      <vt:lpstr>Calibri Light</vt:lpstr>
      <vt:lpstr>Cambria Math</vt:lpstr>
      <vt:lpstr>times</vt:lpstr>
      <vt:lpstr>Times New Roman</vt:lpstr>
      <vt:lpstr>Office 테마</vt:lpstr>
      <vt:lpstr>Optimization Based Motion Controller Design</vt:lpstr>
      <vt:lpstr>Table of Contents</vt:lpstr>
      <vt:lpstr>1. Motivation</vt:lpstr>
      <vt:lpstr>1. Motivation</vt:lpstr>
      <vt:lpstr>2. Overall Robot Control Framework</vt:lpstr>
      <vt:lpstr>2. Literature Review: HLC</vt:lpstr>
      <vt:lpstr>2. Course Topic – Trajectory Optimization</vt:lpstr>
      <vt:lpstr>2. Course Topic – Trajectory Optimization</vt:lpstr>
      <vt:lpstr>3. Future Work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 Algorithms for Compliant Control of Stiff and Soft Robot Joints</dc:title>
  <dc:creator>Dong Hyun Kim</dc:creator>
  <cp:lastModifiedBy>Choe JongHun</cp:lastModifiedBy>
  <cp:revision>340</cp:revision>
  <dcterms:created xsi:type="dcterms:W3CDTF">2016-12-02T06:38:51Z</dcterms:created>
  <dcterms:modified xsi:type="dcterms:W3CDTF">2018-09-18T03:44:15Z</dcterms:modified>
</cp:coreProperties>
</file>